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2" r:id="rId2"/>
    <p:sldId id="283" r:id="rId3"/>
    <p:sldId id="284" r:id="rId4"/>
    <p:sldId id="260" r:id="rId5"/>
    <p:sldId id="280" r:id="rId6"/>
    <p:sldId id="285" r:id="rId7"/>
    <p:sldId id="287" r:id="rId8"/>
    <p:sldId id="277" r:id="rId9"/>
    <p:sldId id="282" r:id="rId10"/>
    <p:sldId id="288" r:id="rId11"/>
    <p:sldId id="286" r:id="rId12"/>
    <p:sldId id="274" r:id="rId13"/>
    <p:sldId id="289" r:id="rId14"/>
    <p:sldId id="290" r:id="rId15"/>
    <p:sldId id="291" r:id="rId16"/>
    <p:sldId id="269" r:id="rId17"/>
    <p:sldId id="278" r:id="rId18"/>
    <p:sldId id="270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4F93-9F9F-4E76-BA5B-CFE378BC07B2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55C2-F8D3-4E46-AC13-225FDB6D8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55C2-F8D3-4E46-AC13-225FDB6D8E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Cantonment Public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School and College ,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Momenshahi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Dept. of Business studies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314700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সপ্তম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endParaRPr lang="en-US" dirty="0"/>
          </a:p>
        </p:txBody>
      </p:sp>
      <p:pic>
        <p:nvPicPr>
          <p:cNvPr id="4" name="Picture 2" descr="C:\Users\LABPC\Desktop\images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09845"/>
            <a:ext cx="5029200" cy="17477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3713018"/>
            <a:ext cx="48768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International Organization for standardization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953000"/>
            <a:ext cx="769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মুক্ত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বাজার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অর্থনিীতি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এবং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ক্রমবর্ধমান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আন্ত</a:t>
            </a:r>
            <a:r>
              <a:rPr lang="as-IN" sz="2400" b="1" dirty="0" smtClean="0">
                <a:solidFill>
                  <a:schemeClr val="tx1"/>
                </a:solidFill>
              </a:rPr>
              <a:t>র্জাতিক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বাজারের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কারণে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সেবার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আন্তর্জাতিক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মানের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হওয়া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প্রয়োজন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</a:rPr>
              <a:t>এক্ষেত্রে</a:t>
            </a:r>
            <a:r>
              <a:rPr lang="en-US" sz="2400" b="1" dirty="0" smtClean="0">
                <a:solidFill>
                  <a:schemeClr val="tx1"/>
                </a:solidFill>
              </a:rPr>
              <a:t> ISO  </a:t>
            </a:r>
            <a:r>
              <a:rPr lang="en-US" sz="2400" b="1" dirty="0" err="1" smtClean="0">
                <a:solidFill>
                  <a:schemeClr val="tx1"/>
                </a:solidFill>
              </a:rPr>
              <a:t>যাচাই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থাকে</a:t>
            </a:r>
            <a:r>
              <a:rPr lang="en-US" sz="2400" b="1" dirty="0" smtClean="0">
                <a:solidFill>
                  <a:schemeClr val="tx1"/>
                </a:solidFill>
              </a:rPr>
              <a:t>।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371600"/>
            <a:ext cx="4038600" cy="6484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ব্যবস্থাপনা</a:t>
            </a:r>
            <a:endParaRPr lang="en-US" dirty="0"/>
          </a:p>
        </p:txBody>
      </p:sp>
      <p:pic>
        <p:nvPicPr>
          <p:cNvPr id="4" name="Picture 2" descr="C:\Users\LABPC\Desktop\images[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4309" y="1981200"/>
            <a:ext cx="3020291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4800600"/>
            <a:ext cx="80772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 err="1" smtClean="0"/>
              <a:t>পণ্য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সেবার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ক্রেতাদের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প্রত্যাশা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পূরণকেই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। BSTI 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দেশীয়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নির্ধারণকারী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সংস্থা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৬টি </a:t>
            </a:r>
            <a:r>
              <a:rPr lang="en-US" sz="2800" b="1" dirty="0" err="1" smtClean="0"/>
              <a:t>ডিভিশনাল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কাউন্সিল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রয়েছে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62000"/>
            <a:ext cx="762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সপ্তম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3200" dirty="0" smtClean="0">
                <a:solidFill>
                  <a:srgbClr val="FF0000"/>
                </a:solidFill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</a:rPr>
              <a:t>মান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ব্যবস্থাপনা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নং</a:t>
            </a:r>
            <a:r>
              <a:rPr lang="en-US" sz="3200" dirty="0" smtClean="0">
                <a:solidFill>
                  <a:srgbClr val="FF0000"/>
                </a:solidFill>
              </a:rPr>
              <a:t> ০৩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4114800"/>
            <a:ext cx="5181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Bangladesh standard and  testing  Institution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7467599" cy="838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ও </a:t>
            </a:r>
            <a:r>
              <a:rPr lang="en-US" dirty="0" err="1" smtClean="0"/>
              <a:t>ডিজাইনের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endParaRPr lang="en-US" dirty="0"/>
          </a:p>
        </p:txBody>
      </p:sp>
      <p:pic>
        <p:nvPicPr>
          <p:cNvPr id="5" name="Picture 2" descr="C:\Users\LABPC\Desktop\images[5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735" y="1905000"/>
            <a:ext cx="3924465" cy="2590800"/>
          </a:xfrm>
          <a:prstGeom prst="rect">
            <a:avLst/>
          </a:prstGeom>
          <a:noFill/>
        </p:spPr>
      </p:pic>
      <p:pic>
        <p:nvPicPr>
          <p:cNvPr id="1026" name="Picture 2" descr="C:\Users\LABPC\Desktop\images[6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8200" y="1798871"/>
            <a:ext cx="3763530" cy="300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37179 L 0.7 -0.038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নিম্নমান</a:t>
            </a:r>
            <a:r>
              <a:rPr lang="en-US" dirty="0" smtClean="0"/>
              <a:t> </a:t>
            </a:r>
            <a:r>
              <a:rPr lang="en-US" dirty="0" err="1" smtClean="0"/>
              <a:t>জনিত</a:t>
            </a:r>
            <a:r>
              <a:rPr lang="en-US" dirty="0" smtClean="0"/>
              <a:t> </a:t>
            </a:r>
            <a:r>
              <a:rPr lang="en-US" dirty="0" err="1" smtClean="0"/>
              <a:t>ব্যয়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19256"/>
            <a:ext cx="7772400" cy="41291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err="1" smtClean="0"/>
              <a:t>পণ্যের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খারাপ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পণ্যের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বিক্রয়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। </a:t>
            </a:r>
            <a:r>
              <a:rPr lang="en-US" sz="2800" dirty="0" err="1" smtClean="0"/>
              <a:t>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ব্যবস্থাপনায়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নিম্নমানের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পণ্য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উৎপাদনজনিত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খরচসমূহকে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চারভাগে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যথা</a:t>
            </a:r>
            <a:r>
              <a:rPr lang="en-US" sz="2800" dirty="0" smtClean="0"/>
              <a:t> :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১। </a:t>
            </a:r>
            <a:r>
              <a:rPr lang="en-US" sz="2800" dirty="0" err="1" smtClean="0"/>
              <a:t>প্রতিরোধমূলক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ব্যয়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২। </a:t>
            </a:r>
            <a:r>
              <a:rPr lang="en-US" sz="2800" dirty="0" err="1" smtClean="0"/>
              <a:t>মূল্যায়ন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ব্যয়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৩। </a:t>
            </a:r>
            <a:r>
              <a:rPr lang="en-US" sz="2800" dirty="0" err="1" smtClean="0"/>
              <a:t>অভ্যন্তরীণ</a:t>
            </a:r>
            <a:r>
              <a:rPr lang="en-US" sz="2800" dirty="0" smtClean="0"/>
              <a:t>  </a:t>
            </a:r>
            <a:r>
              <a:rPr lang="en-US" sz="2800" dirty="0" err="1" smtClean="0"/>
              <a:t>ব্যর্থতার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ব্যয়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৪। </a:t>
            </a:r>
            <a:r>
              <a:rPr lang="en-US" sz="2800" dirty="0" err="1" smtClean="0"/>
              <a:t>বাহ্যিক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ব্যর্থতার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5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343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সার্বিক</a:t>
            </a:r>
            <a:r>
              <a:rPr lang="en-US" b="1" dirty="0" smtClean="0"/>
              <a:t> </a:t>
            </a:r>
            <a:r>
              <a:rPr lang="en-US" b="1" dirty="0" err="1" smtClean="0"/>
              <a:t>মান</a:t>
            </a:r>
            <a:r>
              <a:rPr lang="en-US" b="1" dirty="0" smtClean="0"/>
              <a:t> </a:t>
            </a:r>
            <a:r>
              <a:rPr lang="en-US" b="1" dirty="0" err="1" smtClean="0"/>
              <a:t>ব্যবস্থাপনা</a:t>
            </a:r>
            <a:r>
              <a:rPr lang="en-US" b="1" dirty="0" smtClean="0"/>
              <a:t> </a:t>
            </a:r>
            <a:r>
              <a:rPr lang="en-US" b="1" dirty="0" err="1" smtClean="0"/>
              <a:t>হলো</a:t>
            </a:r>
            <a:r>
              <a:rPr lang="en-US" b="1" dirty="0" smtClean="0"/>
              <a:t> </a:t>
            </a:r>
            <a:r>
              <a:rPr lang="en-US" b="1" dirty="0" err="1" smtClean="0"/>
              <a:t>মান</a:t>
            </a:r>
            <a:r>
              <a:rPr lang="en-US" b="1" dirty="0" smtClean="0"/>
              <a:t> </a:t>
            </a:r>
            <a:r>
              <a:rPr lang="en-US" b="1" dirty="0" err="1" smtClean="0"/>
              <a:t>নিয়ন্ত্রণ</a:t>
            </a:r>
            <a:r>
              <a:rPr lang="en-US" b="1" dirty="0" smtClean="0"/>
              <a:t> ও </a:t>
            </a:r>
            <a:r>
              <a:rPr lang="en-US" b="1" dirty="0" err="1" smtClean="0"/>
              <a:t>মান</a:t>
            </a:r>
            <a:r>
              <a:rPr lang="en-US" b="1" dirty="0" smtClean="0"/>
              <a:t> </a:t>
            </a:r>
            <a:r>
              <a:rPr lang="en-US" b="1" dirty="0" err="1" smtClean="0"/>
              <a:t>নিশ্চিতকরণের</a:t>
            </a:r>
            <a:r>
              <a:rPr lang="en-US" b="1" dirty="0" smtClean="0"/>
              <a:t> </a:t>
            </a:r>
            <a:r>
              <a:rPr lang="en-US" b="1" dirty="0" err="1" smtClean="0"/>
              <a:t>সমন্বিত</a:t>
            </a:r>
            <a:r>
              <a:rPr lang="en-US" b="1" dirty="0" smtClean="0"/>
              <a:t> </a:t>
            </a:r>
            <a:r>
              <a:rPr lang="en-US" b="1" dirty="0" err="1" smtClean="0"/>
              <a:t>রূপ</a:t>
            </a:r>
            <a:r>
              <a:rPr lang="en-US" b="1" dirty="0" smtClean="0"/>
              <a:t>। </a:t>
            </a:r>
            <a:r>
              <a:rPr lang="en-US" b="1" dirty="0" err="1" smtClean="0"/>
              <a:t>বর্তমানে</a:t>
            </a:r>
            <a:r>
              <a:rPr lang="en-US" b="1" dirty="0" smtClean="0"/>
              <a:t> </a:t>
            </a:r>
            <a:r>
              <a:rPr lang="en-US" b="1" dirty="0" err="1" smtClean="0"/>
              <a:t>ইহা</a:t>
            </a:r>
            <a:r>
              <a:rPr lang="en-US" b="1" dirty="0" smtClean="0"/>
              <a:t> </a:t>
            </a:r>
            <a:r>
              <a:rPr lang="en-US" b="1" dirty="0" err="1" smtClean="0"/>
              <a:t>মান</a:t>
            </a:r>
            <a:r>
              <a:rPr lang="en-US" b="1" dirty="0" smtClean="0"/>
              <a:t> </a:t>
            </a:r>
            <a:r>
              <a:rPr lang="en-US" b="1" dirty="0" err="1" smtClean="0"/>
              <a:t>নিয়ন্ত্রনের</a:t>
            </a:r>
            <a:r>
              <a:rPr lang="en-US" b="1" dirty="0" smtClean="0"/>
              <a:t> </a:t>
            </a:r>
            <a:r>
              <a:rPr lang="en-US" b="1" dirty="0" err="1" smtClean="0"/>
              <a:t>ক্ষেত্রে</a:t>
            </a:r>
            <a:r>
              <a:rPr lang="en-US" b="1" dirty="0" smtClean="0"/>
              <a:t> </a:t>
            </a:r>
            <a:r>
              <a:rPr lang="en-US" b="1" dirty="0" err="1" smtClean="0"/>
              <a:t>সবচেয়ে</a:t>
            </a:r>
            <a:r>
              <a:rPr lang="en-US" b="1" dirty="0" smtClean="0"/>
              <a:t> </a:t>
            </a:r>
            <a:r>
              <a:rPr lang="en-US" b="1" dirty="0" err="1" smtClean="0"/>
              <a:t>বেশি</a:t>
            </a:r>
            <a:r>
              <a:rPr lang="en-US" b="1" dirty="0" smtClean="0"/>
              <a:t> </a:t>
            </a:r>
            <a:r>
              <a:rPr lang="en-US" b="1" dirty="0" err="1" smtClean="0"/>
              <a:t>ব্যবহৃত</a:t>
            </a:r>
            <a:r>
              <a:rPr lang="en-US" b="1" dirty="0" smtClean="0"/>
              <a:t> </a:t>
            </a:r>
            <a:r>
              <a:rPr lang="en-US" b="1" dirty="0" err="1" smtClean="0"/>
              <a:t>হচ্ছে</a:t>
            </a:r>
            <a:r>
              <a:rPr lang="en-US" b="1" dirty="0" smtClean="0"/>
              <a:t>। </a:t>
            </a:r>
            <a:r>
              <a:rPr lang="en-US" b="1" dirty="0" err="1" smtClean="0"/>
              <a:t>কাঁচামাল</a:t>
            </a:r>
            <a:r>
              <a:rPr lang="en-US" b="1" dirty="0" smtClean="0"/>
              <a:t> </a:t>
            </a:r>
            <a:r>
              <a:rPr lang="en-US" b="1" dirty="0" err="1" smtClean="0"/>
              <a:t>ক্রয়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শুরু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</a:t>
            </a:r>
            <a:r>
              <a:rPr lang="en-US" b="1" dirty="0" err="1" smtClean="0"/>
              <a:t>চূড়ান্ত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প্রস্তুত</a:t>
            </a:r>
            <a:r>
              <a:rPr lang="en-US" b="1" dirty="0" smtClean="0"/>
              <a:t> </a:t>
            </a:r>
            <a:r>
              <a:rPr lang="en-US" b="1" dirty="0" err="1" smtClean="0"/>
              <a:t>পর্যন্ত</a:t>
            </a:r>
            <a:r>
              <a:rPr lang="en-US" b="1" dirty="0" smtClean="0"/>
              <a:t> </a:t>
            </a:r>
            <a:r>
              <a:rPr lang="en-US" b="1" dirty="0" err="1" smtClean="0"/>
              <a:t>সকল</a:t>
            </a:r>
            <a:r>
              <a:rPr lang="en-US" b="1" dirty="0" smtClean="0"/>
              <a:t> </a:t>
            </a:r>
            <a:r>
              <a:rPr lang="en-US" b="1" dirty="0" err="1" smtClean="0"/>
              <a:t>স্তরে</a:t>
            </a:r>
            <a:r>
              <a:rPr lang="en-US" b="1" dirty="0" smtClean="0"/>
              <a:t> </a:t>
            </a:r>
            <a:r>
              <a:rPr lang="en-US" b="1" dirty="0" err="1" smtClean="0"/>
              <a:t>মান</a:t>
            </a:r>
            <a:r>
              <a:rPr lang="en-US" b="1" dirty="0" smtClean="0"/>
              <a:t> </a:t>
            </a:r>
            <a:r>
              <a:rPr lang="en-US" b="1" dirty="0" err="1" smtClean="0"/>
              <a:t>ব্যবস্থাপনার</a:t>
            </a:r>
            <a:r>
              <a:rPr lang="en-US" b="1" dirty="0" smtClean="0"/>
              <a:t> </a:t>
            </a:r>
            <a:r>
              <a:rPr lang="en-US" b="1" dirty="0" err="1" smtClean="0"/>
              <a:t>ভুমিকা</a:t>
            </a:r>
            <a:r>
              <a:rPr lang="en-US" b="1" dirty="0" smtClean="0"/>
              <a:t> </a:t>
            </a:r>
            <a:r>
              <a:rPr lang="en-US" b="1" dirty="0" err="1" smtClean="0"/>
              <a:t>অত্যন্ত</a:t>
            </a:r>
            <a:r>
              <a:rPr lang="en-US" b="1" dirty="0" smtClean="0"/>
              <a:t> </a:t>
            </a:r>
            <a:r>
              <a:rPr lang="en-US" b="1" dirty="0" err="1" smtClean="0"/>
              <a:t>বেশি</a:t>
            </a:r>
            <a:r>
              <a:rPr lang="en-US" b="1" dirty="0" smtClean="0"/>
              <a:t>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স্টোনার</a:t>
            </a:r>
            <a:r>
              <a:rPr lang="en-US" b="1" dirty="0" smtClean="0"/>
              <a:t>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মতে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সার্বিক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মান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ব্যবস্থাপনা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হলো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সংগঠনের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সাংস্কৃতিক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অঙ্গীকার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যাতে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যন্ত্রপাতি,কৌশল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প্রশিক্ষণের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সমন্বিত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পদ্ধতি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ব্যবহার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করা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হয়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।”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838200"/>
            <a:ext cx="75438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        </a:t>
            </a:r>
            <a:r>
              <a:rPr lang="as-IN" sz="4000" dirty="0" smtClean="0"/>
              <a:t>সার্বিক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ব্যবস্থাপনা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58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8418"/>
          </a:xfrm>
        </p:spPr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609600"/>
            <a:ext cx="7811845" cy="56388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মুল্যায়ণ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BD" sz="39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প্রেক্ষাপটের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BSTI 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ISO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9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543800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</a:t>
            </a:r>
            <a:r>
              <a:rPr lang="bn-BD" sz="5400" u="sng" dirty="0" smtClean="0"/>
              <a:t>বাড়ির কাজঃ </a:t>
            </a:r>
            <a:endParaRPr lang="en-US" sz="5400" u="sng" dirty="0" smtClean="0"/>
          </a:p>
          <a:p>
            <a:r>
              <a:rPr lang="bn-BD" sz="5400" dirty="0" smtClean="0"/>
              <a:t>একজন </a:t>
            </a:r>
            <a:r>
              <a:rPr lang="en-US" sz="5400" dirty="0" err="1" smtClean="0"/>
              <a:t>শিক্ষার্থী</a:t>
            </a:r>
            <a:r>
              <a:rPr lang="bn-BD" sz="5400" dirty="0" smtClean="0"/>
              <a:t> হিসেবে তুমি </a:t>
            </a:r>
            <a:r>
              <a:rPr lang="en-US" sz="5400" dirty="0" err="1" smtClean="0"/>
              <a:t>ক্লাস</a:t>
            </a:r>
            <a:r>
              <a:rPr lang="en-US" sz="5400" dirty="0" smtClean="0"/>
              <a:t> </a:t>
            </a:r>
            <a:r>
              <a:rPr lang="en-US" sz="5400" dirty="0" err="1" smtClean="0"/>
              <a:t>থেকে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যে</a:t>
            </a:r>
            <a:r>
              <a:rPr lang="en-US" sz="5400" dirty="0" smtClean="0"/>
              <a:t> </a:t>
            </a:r>
            <a:r>
              <a:rPr lang="en-US" sz="5400" dirty="0" err="1" smtClean="0"/>
              <a:t>ধারণা</a:t>
            </a:r>
            <a:r>
              <a:rPr lang="en-US" sz="5400" dirty="0" smtClean="0"/>
              <a:t> </a:t>
            </a:r>
            <a:r>
              <a:rPr lang="en-US" sz="5400" dirty="0" err="1" smtClean="0"/>
              <a:t>পেয়েছ</a:t>
            </a:r>
            <a:r>
              <a:rPr lang="en-US" sz="5400" dirty="0" smtClean="0"/>
              <a:t> </a:t>
            </a:r>
            <a:r>
              <a:rPr lang="en-US" sz="5400" dirty="0" err="1" smtClean="0"/>
              <a:t>তার</a:t>
            </a:r>
            <a:r>
              <a:rPr lang="en-US" sz="5400" dirty="0" smtClean="0"/>
              <a:t>  </a:t>
            </a:r>
            <a:r>
              <a:rPr lang="en-US" sz="5400" dirty="0" err="1" smtClean="0"/>
              <a:t>আলোকে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বিভিন্ন</a:t>
            </a:r>
            <a:r>
              <a:rPr lang="en-US" sz="5400" dirty="0" smtClean="0"/>
              <a:t> </a:t>
            </a:r>
            <a:r>
              <a:rPr lang="en-US" sz="5400" dirty="0" err="1" smtClean="0"/>
              <a:t>ডিজাইনের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গুরুত্ব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আনবে</a:t>
            </a:r>
            <a:r>
              <a:rPr lang="en-US" sz="5400" dirty="0" smtClean="0"/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13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84928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ধন্যবাদ সবাইকে  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80285"/>
            <a:ext cx="6705600" cy="32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5518" y="838200"/>
            <a:ext cx="7391400" cy="2362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4800" dirty="0" smtClean="0">
                <a:solidFill>
                  <a:schemeClr val="tx1"/>
                </a:solidFill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</a:rPr>
              <a:t>বিপণন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প্রথম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পত্র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518" y="3733800"/>
            <a:ext cx="73914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সপ্তম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</a:rPr>
              <a:t> ( </a:t>
            </a:r>
            <a:r>
              <a:rPr lang="en-US" sz="3600" b="1" dirty="0" err="1" smtClean="0">
                <a:solidFill>
                  <a:schemeClr val="tx1"/>
                </a:solidFill>
              </a:rPr>
              <a:t>মান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3914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ঘোষণা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8200" y="2667000"/>
            <a:ext cx="2807208" cy="1322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শিরোনাম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5408" y="3200400"/>
            <a:ext cx="4584192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ব্যবস্থাপনার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ধারণা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ব্যবস্থাপনার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গুরুত্ব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ব্যবস্থাপনার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কার্যাবলী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ব্যবস্থাপনার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ঐতিহাসিক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প্রেক্ষাপট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নিম্নমানের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জনিত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ধারণা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সার্বিক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ব্যবস্থাপনার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ধারণা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838200"/>
            <a:ext cx="7391401" cy="990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4400" dirty="0" smtClean="0"/>
              <a:t>শিখনফলঃ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828800"/>
            <a:ext cx="73914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পাঠের শেষে শিক্ষার্থী জানতে পারবে---</a:t>
            </a:r>
          </a:p>
          <a:p>
            <a:pPr algn="l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l"/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ব্যবস্থপনার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প্রেক্ষাপটের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নিম্নমানজনিত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371600"/>
            <a:ext cx="4038600" cy="6484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ব্যবস্থাপনা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762000"/>
            <a:ext cx="762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সপ্তম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3200" dirty="0" smtClean="0">
                <a:solidFill>
                  <a:srgbClr val="FF0000"/>
                </a:solidFill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</a:rPr>
              <a:t>মান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ব্যবস্থাপনা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                  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81200"/>
            <a:ext cx="7467600" cy="419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মান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ব্যবস্থাপনার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ধারণা</a:t>
            </a:r>
            <a:r>
              <a:rPr lang="en-US" sz="2800" dirty="0" smtClean="0">
                <a:solidFill>
                  <a:srgbClr val="FF0000"/>
                </a:solidFill>
              </a:rPr>
              <a:t> :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এমন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ধারণা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যেখানে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কীভাবে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সম্মত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</a:rPr>
              <a:t>কীভাবে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রাখা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 ।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John,W</a:t>
            </a:r>
            <a:r>
              <a:rPr lang="en-US" sz="2800" dirty="0" smtClean="0">
                <a:solidFill>
                  <a:schemeClr val="tx1"/>
                </a:solidFill>
              </a:rPr>
              <a:t> . </a:t>
            </a:r>
            <a:r>
              <a:rPr lang="en-US" sz="2800" dirty="0" err="1" smtClean="0">
                <a:solidFill>
                  <a:schemeClr val="tx1"/>
                </a:solidFill>
              </a:rPr>
              <a:t>Horch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মতে</a:t>
            </a:r>
            <a:r>
              <a:rPr lang="en-US" sz="2800" dirty="0" smtClean="0">
                <a:solidFill>
                  <a:schemeClr val="tx1"/>
                </a:solidFill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উন্নয়নের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প্রক্রিয়া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চিহ্নিতকরণ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উন্নয়নের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উৎপাদনকারীদের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উৎসাহিতকরণকে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</a:rPr>
              <a:t>।”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সম্মত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সেবার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নিশ্চয়তা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ব্যবস্থাপনার</a:t>
            </a:r>
            <a:r>
              <a:rPr lang="en-US" dirty="0" smtClean="0"/>
              <a:t> </a:t>
            </a:r>
            <a:r>
              <a:rPr lang="en-US" dirty="0" err="1" smtClean="0"/>
              <a:t>গুরুত্ব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48545" y="1690255"/>
            <a:ext cx="2133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গুরুত্ব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28454"/>
            <a:ext cx="3810000" cy="288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মানসম্মত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সেবা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পণ্যের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দোষ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সনাক্ত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ক্রেত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ধরে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রাথা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মুনাফা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বৃদ্ধি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প্রদান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528454"/>
            <a:ext cx="3048000" cy="2895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ক্রেতা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সৃষ্টি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করণ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উপকরণের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ঝুঁকি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হ্রাস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প্রশিক্ষণ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সপ্তম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046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মান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ব্যবস্থাপনার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কার্যাবলী</a:t>
            </a:r>
            <a:r>
              <a:rPr lang="en-US" sz="3200" dirty="0" smtClean="0">
                <a:solidFill>
                  <a:srgbClr val="FF0000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2819400" cy="213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নির্ধারণ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নিয়ন্ত্রণ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প্রশিক্ষণ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প্রদান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নকশাকরণ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যোগাযোগ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রক্ষা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438400"/>
            <a:ext cx="3124200" cy="213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বাজার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দখল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ধারাবাহিক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উন্নয়ন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তথ্যের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আদান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প্রদান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গবেষণা</a:t>
            </a:r>
            <a:r>
              <a:rPr lang="en-US" sz="2400" b="1" dirty="0" smtClean="0">
                <a:solidFill>
                  <a:schemeClr val="tx1"/>
                </a:solidFill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</a:rPr>
              <a:t>উন্নয়ন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প্রেষণা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1999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ঐতিহাসিক</a:t>
            </a:r>
            <a:r>
              <a:rPr lang="en-US" dirty="0" smtClean="0"/>
              <a:t> </a:t>
            </a:r>
            <a:r>
              <a:rPr lang="en-US" dirty="0" err="1" smtClean="0"/>
              <a:t>প্রেক্ষাপট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448800" cy="6096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ব্যবস্থাপনা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হল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মানসম্মত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পণ্য</a:t>
            </a:r>
            <a:r>
              <a:rPr lang="en-US" sz="3200" dirty="0" smtClean="0"/>
              <a:t> ও </a:t>
            </a:r>
            <a:r>
              <a:rPr lang="en-US" sz="3200" dirty="0" err="1" smtClean="0"/>
              <a:t>সেবা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করা।এর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অপচয়</a:t>
            </a:r>
            <a:r>
              <a:rPr lang="en-US" sz="3200" dirty="0" smtClean="0"/>
              <a:t> </a:t>
            </a:r>
            <a:r>
              <a:rPr lang="en-US" sz="3200" dirty="0" err="1" smtClean="0"/>
              <a:t>হ্রাস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প্রতিষ্ঠানের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মুনাফা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বৃদ্ধি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।</a:t>
            </a:r>
          </a:p>
          <a:p>
            <a:pPr marL="0" indent="0">
              <a:buNone/>
            </a:pPr>
            <a:r>
              <a:rPr lang="en-US" sz="3200" dirty="0" smtClean="0"/>
              <a:t>                 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ব্যবস্থাপনার</a:t>
            </a:r>
            <a:r>
              <a:rPr lang="en-US" sz="3200" dirty="0" smtClean="0"/>
              <a:t>  </a:t>
            </a:r>
            <a:r>
              <a:rPr lang="en-US" sz="3200" dirty="0" err="1" smtClean="0"/>
              <a:t>ঐতিহাসিক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প্রেক্ষাপট</a:t>
            </a:r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                                         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4534694" y="2705894"/>
            <a:ext cx="151606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371600" y="2819400"/>
            <a:ext cx="7239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991394" y="3047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191500" y="3009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4419600" y="29718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 flipH="1">
            <a:off x="4876800" y="28956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752600" y="28956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96200" y="28194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8200" y="3352800"/>
            <a:ext cx="2667000" cy="1295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মান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নিয়ন্ত্রণ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10000" y="3352800"/>
            <a:ext cx="274320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নিশ্চিতকরণ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6629400" y="3261852"/>
            <a:ext cx="25146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সার্বিক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ব্যবস্থাপনা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2954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বিস্তারিত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562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মান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নিয়ন্ত্রণ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বিপ্লবের</a:t>
            </a:r>
            <a:r>
              <a:rPr lang="en-US" dirty="0" smtClean="0"/>
              <a:t> </a:t>
            </a:r>
            <a:r>
              <a:rPr lang="en-US" dirty="0" err="1" smtClean="0"/>
              <a:t>পূর্বে</a:t>
            </a:r>
            <a:r>
              <a:rPr lang="en-US" dirty="0" smtClean="0"/>
              <a:t> </a:t>
            </a:r>
            <a:r>
              <a:rPr lang="en-US" dirty="0" err="1" smtClean="0"/>
              <a:t>ক্রেতা</a:t>
            </a:r>
            <a:r>
              <a:rPr lang="en-US" dirty="0" smtClean="0"/>
              <a:t> </a:t>
            </a:r>
            <a:r>
              <a:rPr lang="en-US" dirty="0" err="1" smtClean="0"/>
              <a:t>সাধারণগণ</a:t>
            </a:r>
            <a:r>
              <a:rPr lang="en-US" dirty="0" smtClean="0"/>
              <a:t> </a:t>
            </a:r>
            <a:r>
              <a:rPr lang="en-US" dirty="0" err="1" smtClean="0"/>
              <a:t>পারিবারিক</a:t>
            </a:r>
            <a:r>
              <a:rPr lang="en-US" dirty="0" smtClean="0"/>
              <a:t> </a:t>
            </a:r>
            <a:r>
              <a:rPr lang="en-US" dirty="0" err="1" smtClean="0"/>
              <a:t>ঐতিহ্য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পণ্যসামগ্রী</a:t>
            </a:r>
            <a:r>
              <a:rPr lang="en-US" dirty="0" smtClean="0"/>
              <a:t> </a:t>
            </a:r>
            <a:r>
              <a:rPr lang="en-US" dirty="0" err="1" smtClean="0"/>
              <a:t>স্থানীয়</a:t>
            </a:r>
            <a:r>
              <a:rPr lang="en-US" dirty="0" smtClean="0"/>
              <a:t> </a:t>
            </a:r>
            <a:r>
              <a:rPr lang="en-US" dirty="0" err="1" smtClean="0"/>
              <a:t>বাজার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ক্রয়</a:t>
            </a:r>
            <a:r>
              <a:rPr lang="en-US" dirty="0" smtClean="0"/>
              <a:t> </a:t>
            </a:r>
            <a:r>
              <a:rPr lang="en-US" dirty="0" err="1" smtClean="0"/>
              <a:t>করতো</a:t>
            </a:r>
            <a:r>
              <a:rPr lang="en-US" dirty="0" smtClean="0"/>
              <a:t> ।</a:t>
            </a:r>
            <a:r>
              <a:rPr lang="en-US" dirty="0" err="1" smtClean="0"/>
              <a:t>তখন</a:t>
            </a:r>
            <a:r>
              <a:rPr lang="en-US" dirty="0" smtClean="0"/>
              <a:t> </a:t>
            </a:r>
            <a:r>
              <a:rPr lang="en-US" dirty="0" err="1" smtClean="0"/>
              <a:t>বাজারে</a:t>
            </a:r>
            <a:r>
              <a:rPr lang="en-US" dirty="0" smtClean="0"/>
              <a:t> </a:t>
            </a:r>
            <a:r>
              <a:rPr lang="en-US" dirty="0" err="1" smtClean="0"/>
              <a:t>তেমন</a:t>
            </a:r>
            <a:r>
              <a:rPr lang="en-US" dirty="0" smtClean="0"/>
              <a:t> </a:t>
            </a:r>
            <a:r>
              <a:rPr lang="en-US" dirty="0" err="1" smtClean="0"/>
              <a:t>প্রতিযোগিতা</a:t>
            </a:r>
            <a:r>
              <a:rPr lang="en-US" dirty="0" smtClean="0"/>
              <a:t> </a:t>
            </a:r>
            <a:r>
              <a:rPr lang="en-US" dirty="0" err="1" smtClean="0"/>
              <a:t>ছিলনা</a:t>
            </a:r>
            <a:r>
              <a:rPr lang="en-US" dirty="0" smtClean="0"/>
              <a:t> ।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সঠিকভাবে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নিয়ন্ত্রণ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হতনা</a:t>
            </a:r>
            <a:r>
              <a:rPr lang="en-US" dirty="0" smtClean="0"/>
              <a:t>।  </a:t>
            </a:r>
            <a:r>
              <a:rPr lang="en-US" dirty="0" err="1" smtClean="0"/>
              <a:t>কিন্তূ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বিপ্লবের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প্রতিযোগিতা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পাওয়ায়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নিয়ন্ত্রণের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গুরুত্ব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আবশ্যকীয়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উঠে</a:t>
            </a:r>
            <a:r>
              <a:rPr lang="en-US" dirty="0" smtClean="0"/>
              <a:t>।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নিয়ন্ত্রণের</a:t>
            </a:r>
            <a:r>
              <a:rPr lang="en-US" dirty="0" smtClean="0"/>
              <a:t> </a:t>
            </a:r>
            <a:r>
              <a:rPr lang="en-US" dirty="0" err="1" smtClean="0"/>
              <a:t>উদ্দেশ্য</a:t>
            </a:r>
            <a:r>
              <a:rPr lang="en-US" dirty="0" smtClean="0"/>
              <a:t> </a:t>
            </a:r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উৎপাদিত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নিশ্চিত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মান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নিশ্চিতকরণ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নিয়ন্তণের</a:t>
            </a:r>
            <a:r>
              <a:rPr lang="en-US" dirty="0" smtClean="0"/>
              <a:t> </a:t>
            </a:r>
            <a:r>
              <a:rPr lang="en-US" dirty="0" err="1" smtClean="0"/>
              <a:t>পরের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নিশ্চিতকরণ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।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পুর্ব</a:t>
            </a:r>
            <a:r>
              <a:rPr lang="en-US" dirty="0" smtClean="0"/>
              <a:t> </a:t>
            </a:r>
            <a:r>
              <a:rPr lang="en-US" dirty="0" err="1" smtClean="0"/>
              <a:t>নির্ধারিত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 </a:t>
            </a:r>
            <a:r>
              <a:rPr lang="en-US" dirty="0" err="1" smtClean="0"/>
              <a:t>কিনা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সংশোধন</a:t>
            </a:r>
            <a:r>
              <a:rPr lang="en-US" dirty="0" smtClean="0"/>
              <a:t> </a:t>
            </a:r>
            <a:r>
              <a:rPr lang="en-US" dirty="0" err="1" smtClean="0"/>
              <a:t>মূলক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r>
              <a:rPr lang="en-US" dirty="0" err="1" smtClean="0"/>
              <a:t>গ্রহন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সার্বিক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ব্যবস্থাপনা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ইহা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নিয়ন্ত্রণ</a:t>
            </a:r>
            <a:r>
              <a:rPr lang="en-US" dirty="0" smtClean="0"/>
              <a:t> ও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নিশ্চিকরণ</a:t>
            </a:r>
            <a:r>
              <a:rPr lang="en-US" dirty="0" smtClean="0"/>
              <a:t> </a:t>
            </a:r>
            <a:r>
              <a:rPr lang="en-US" dirty="0" err="1" smtClean="0"/>
              <a:t>সমন্বিত</a:t>
            </a:r>
            <a:r>
              <a:rPr lang="en-US" dirty="0" smtClean="0"/>
              <a:t> </a:t>
            </a:r>
            <a:r>
              <a:rPr lang="en-US" dirty="0" err="1" smtClean="0"/>
              <a:t>রূপ।এর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 </a:t>
            </a:r>
            <a:r>
              <a:rPr lang="en-US" dirty="0" err="1" smtClean="0"/>
              <a:t>এসেছে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  <a:r>
              <a:rPr lang="en-US" dirty="0" err="1" smtClean="0"/>
              <a:t>বিশ্বযুদ্ধের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1913</TotalTime>
  <Words>628</Words>
  <Application>Microsoft Office PowerPoint</Application>
  <PresentationFormat>On-screen Show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PowerPoint Presentation</vt:lpstr>
      <vt:lpstr>PowerPoint Presentation</vt:lpstr>
      <vt:lpstr>PowerPoint Presentation</vt:lpstr>
      <vt:lpstr>শিখনফলঃ</vt:lpstr>
      <vt:lpstr>মান ব্যবস্থাপনা</vt:lpstr>
      <vt:lpstr>মান ব্যবস্থাপনার গুরুত্ব</vt:lpstr>
      <vt:lpstr>সপ্তম অধ্যায়</vt:lpstr>
      <vt:lpstr>ঐতিহাসিক প্রেক্ষাপট</vt:lpstr>
      <vt:lpstr>বিস্তারিত:</vt:lpstr>
      <vt:lpstr>সপ্তম অধ্যায়</vt:lpstr>
      <vt:lpstr>মান ব্যবস্থাপনা</vt:lpstr>
      <vt:lpstr>বিভিন্ন মান ও ডিজাইনের পণ্য</vt:lpstr>
      <vt:lpstr>পণ্যের নিম্নমান জনিত ব্যয়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</dc:creator>
  <cp:lastModifiedBy>Admin</cp:lastModifiedBy>
  <cp:revision>171</cp:revision>
  <dcterms:created xsi:type="dcterms:W3CDTF">2006-08-16T00:00:00Z</dcterms:created>
  <dcterms:modified xsi:type="dcterms:W3CDTF">2016-12-27T08:55:53Z</dcterms:modified>
</cp:coreProperties>
</file>